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coor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coor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 1 · Les douze tâches de Léa</a:t>
            </a:r>
            <a:endParaRPr lang="en-US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Coordonner l’équipe · Exercices · AMUM 7</a:t>
            </a:r>
            <a:endParaRPr lang="en-US" sz="800" dirty="0"/>
          </a:p>
        </p:txBody>
      </p:sp>
      <p:sp>
        <p:nvSpPr>
          <p:cNvPr id="7" name="Text 3"/>
          <p:cNvSpPr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4"/>
          <p:cNvSpPr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Samedi 24 juillet, 13 h. Déplacez chaque tâche dans sa case.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1234440" y="1115568"/>
            <a:ext cx="3794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URGENT</a:t>
            </a:r>
            <a:endParaRPr lang="en-US" sz="1000" dirty="0"/>
          </a:p>
        </p:txBody>
      </p:sp>
      <p:sp>
        <p:nvSpPr>
          <p:cNvPr id="10" name="Text 6"/>
          <p:cNvSpPr/>
          <p:nvPr/>
        </p:nvSpPr>
        <p:spPr>
          <a:xfrm>
            <a:off x="5120640" y="1115568"/>
            <a:ext cx="3794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URGENT</a:t>
            </a:r>
            <a:endParaRPr lang="en-US" sz="1000" dirty="0"/>
          </a:p>
        </p:txBody>
      </p:sp>
      <p:sp>
        <p:nvSpPr>
          <p:cNvPr id="11" name="Text 7"/>
          <p:cNvSpPr/>
          <p:nvPr/>
        </p:nvSpPr>
        <p:spPr>
          <a:xfrm>
            <a:off x="411480" y="1371600"/>
            <a:ext cx="77724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IMPORTANT</a:t>
            </a:r>
            <a:endParaRPr lang="en-US" sz="900" dirty="0"/>
          </a:p>
        </p:txBody>
      </p:sp>
      <p:sp>
        <p:nvSpPr>
          <p:cNvPr id="12" name="Text 8"/>
          <p:cNvSpPr/>
          <p:nvPr/>
        </p:nvSpPr>
        <p:spPr>
          <a:xfrm>
            <a:off x="411480" y="2468880"/>
            <a:ext cx="77724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IMPORTANT</a:t>
            </a:r>
            <a:endParaRPr lang="en-US" sz="900" dirty="0"/>
          </a:p>
        </p:txBody>
      </p:sp>
      <p:sp>
        <p:nvSpPr>
          <p:cNvPr id="13" name="Shape 9"/>
          <p:cNvSpPr/>
          <p:nvPr/>
        </p:nvSpPr>
        <p:spPr>
          <a:xfrm>
            <a:off x="1234440" y="1371600"/>
            <a:ext cx="3794760" cy="1024128"/>
          </a:xfrm>
          <a:prstGeom prst="roundRect">
            <a:avLst>
              <a:gd name="adj" fmla="val 4464"/>
            </a:avLst>
          </a:prstGeom>
          <a:solidFill>
            <a:srgbClr val="F4F8FC"/>
          </a:solidFill>
          <a:ln w="15875">
            <a:solidFill>
              <a:srgbClr val="EF4444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1325880" y="1408176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fais maintenant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5120640" y="1371600"/>
            <a:ext cx="3794760" cy="1024128"/>
          </a:xfrm>
          <a:prstGeom prst="roundRect">
            <a:avLst>
              <a:gd name="adj" fmla="val 4464"/>
            </a:avLst>
          </a:prstGeom>
          <a:solidFill>
            <a:srgbClr val="F4F8FC"/>
          </a:solidFill>
          <a:ln w="15875">
            <a:solidFill>
              <a:srgbClr val="1E6FB5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5212080" y="1408176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E6F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planifie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1234440" y="2468880"/>
            <a:ext cx="3794760" cy="1024128"/>
          </a:xfrm>
          <a:prstGeom prst="roundRect">
            <a:avLst>
              <a:gd name="adj" fmla="val 4464"/>
            </a:avLst>
          </a:prstGeom>
          <a:solidFill>
            <a:srgbClr val="F4F8FC"/>
          </a:solidFill>
          <a:ln w="15875">
            <a:solidFill>
              <a:srgbClr val="F97316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1325880" y="2505456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confie</a:t>
            </a:r>
            <a:endParaRPr lang="en-US" sz="1100" dirty="0"/>
          </a:p>
        </p:txBody>
      </p:sp>
      <p:sp>
        <p:nvSpPr>
          <p:cNvPr id="19" name="Shape 15"/>
          <p:cNvSpPr/>
          <p:nvPr/>
        </p:nvSpPr>
        <p:spPr>
          <a:xfrm>
            <a:off x="5120640" y="2468880"/>
            <a:ext cx="3794760" cy="1024128"/>
          </a:xfrm>
          <a:prstGeom prst="roundRect">
            <a:avLst>
              <a:gd name="adj" fmla="val 4464"/>
            </a:avLst>
          </a:prstGeom>
          <a:solidFill>
            <a:srgbClr val="F4F8FC"/>
          </a:solidFill>
          <a:ln w="15875">
            <a:solidFill>
              <a:srgbClr val="94A3B8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5212080" y="2505456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 tard, ou jamais</a:t>
            </a:r>
            <a:endParaRPr lang="en-US" sz="1100" dirty="0"/>
          </a:p>
        </p:txBody>
      </p:sp>
      <p:sp>
        <p:nvSpPr>
          <p:cNvPr id="21" name="Text 17"/>
          <p:cNvSpPr/>
          <p:nvPr/>
        </p:nvSpPr>
        <p:spPr>
          <a:xfrm>
            <a:off x="411480" y="3611880"/>
            <a:ext cx="2066544" cy="365760"/>
          </a:xfrm>
          <a:prstGeom prst="roundRect">
            <a:avLst>
              <a:gd name="adj" fmla="val 12500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téléphone : une maman demande les horaires de dimanche</a:t>
            </a:r>
            <a:endParaRPr lang="en-US" sz="950" dirty="0"/>
          </a:p>
        </p:txBody>
      </p:sp>
      <p:sp>
        <p:nvSpPr>
          <p:cNvPr id="22" name="Text 18"/>
          <p:cNvSpPr/>
          <p:nvPr/>
        </p:nvSpPr>
        <p:spPr>
          <a:xfrm>
            <a:off x="2551176" y="3611880"/>
            <a:ext cx="2066544" cy="365760"/>
          </a:xfrm>
          <a:prstGeom prst="roundRect">
            <a:avLst>
              <a:gd name="adj" fmla="val 12500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Préparer la salle de l’anniversaire de 15 h 30</a:t>
            </a:r>
            <a:endParaRPr lang="en-US" sz="950" dirty="0"/>
          </a:p>
        </p:txBody>
      </p:sp>
      <p:sp>
        <p:nvSpPr>
          <p:cNvPr id="23" name="Text 19"/>
          <p:cNvSpPr/>
          <p:nvPr/>
        </p:nvSpPr>
        <p:spPr>
          <a:xfrm>
            <a:off x="4690872" y="3611880"/>
            <a:ext cx="2066544" cy="365760"/>
          </a:xfrm>
          <a:prstGeom prst="roundRect">
            <a:avLst>
              <a:gd name="adj" fmla="val 12500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Ranger le bureau</a:t>
            </a:r>
            <a:endParaRPr lang="en-US" sz="950" dirty="0"/>
          </a:p>
        </p:txBody>
      </p:sp>
      <p:sp>
        <p:nvSpPr>
          <p:cNvPr id="24" name="Text 20"/>
          <p:cNvSpPr/>
          <p:nvPr/>
        </p:nvSpPr>
        <p:spPr>
          <a:xfrm>
            <a:off x="6830568" y="3611880"/>
            <a:ext cx="2066544" cy="365760"/>
          </a:xfrm>
          <a:prstGeom prst="roundRect">
            <a:avLst>
              <a:gd name="adj" fmla="val 12500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ressort sort d’un trampoline, zone 2</a:t>
            </a:r>
            <a:endParaRPr lang="en-US" sz="950" dirty="0"/>
          </a:p>
        </p:txBody>
      </p:sp>
      <p:sp>
        <p:nvSpPr>
          <p:cNvPr id="25" name="Text 21"/>
          <p:cNvSpPr/>
          <p:nvPr/>
        </p:nvSpPr>
        <p:spPr>
          <a:xfrm>
            <a:off x="411480" y="4023360"/>
            <a:ext cx="2066544" cy="365760"/>
          </a:xfrm>
          <a:prstGeom prst="roundRect">
            <a:avLst>
              <a:gd name="adj" fmla="val 12500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livreur de ballons attend une signature</a:t>
            </a:r>
            <a:endParaRPr lang="en-US" sz="950" dirty="0"/>
          </a:p>
        </p:txBody>
      </p:sp>
      <p:sp>
        <p:nvSpPr>
          <p:cNvPr id="26" name="Text 22"/>
          <p:cNvSpPr/>
          <p:nvPr/>
        </p:nvSpPr>
        <p:spPr>
          <a:xfrm>
            <a:off x="2551176" y="4023360"/>
            <a:ext cx="2066544" cy="365760"/>
          </a:xfrm>
          <a:prstGeom prst="roundRect">
            <a:avLst>
              <a:gd name="adj" fmla="val 12500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Prévoir qui accueille le centre de loisirs à 14 h 30</a:t>
            </a:r>
            <a:endParaRPr lang="en-US" sz="950" dirty="0"/>
          </a:p>
        </p:txBody>
      </p:sp>
      <p:sp>
        <p:nvSpPr>
          <p:cNvPr id="27" name="Text 23"/>
          <p:cNvSpPr/>
          <p:nvPr/>
        </p:nvSpPr>
        <p:spPr>
          <a:xfrm>
            <a:off x="4690872" y="4023360"/>
            <a:ext cx="2066544" cy="365760"/>
          </a:xfrm>
          <a:prstGeom prst="roundRect">
            <a:avLst>
              <a:gd name="adj" fmla="val 12500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Refaire l’affiche des tarifs de la rentrée</a:t>
            </a:r>
            <a:endParaRPr lang="en-US" sz="950" dirty="0"/>
          </a:p>
        </p:txBody>
      </p:sp>
      <p:sp>
        <p:nvSpPr>
          <p:cNvPr id="28" name="Text 24"/>
          <p:cNvSpPr/>
          <p:nvPr/>
        </p:nvSpPr>
        <p:spPr>
          <a:xfrm>
            <a:off x="6830568" y="4023360"/>
            <a:ext cx="2066544" cy="365760"/>
          </a:xfrm>
          <a:prstGeom prst="roundRect">
            <a:avLst>
              <a:gd name="adj" fmla="val 12500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enfant saigne du nez sur la zone de saut</a:t>
            </a:r>
            <a:endParaRPr lang="en-US" sz="950" dirty="0"/>
          </a:p>
        </p:txBody>
      </p:sp>
      <p:sp>
        <p:nvSpPr>
          <p:cNvPr id="29" name="Text 25"/>
          <p:cNvSpPr/>
          <p:nvPr/>
        </p:nvSpPr>
        <p:spPr>
          <a:xfrm>
            <a:off x="411480" y="4434840"/>
            <a:ext cx="2066544" cy="365760"/>
          </a:xfrm>
          <a:prstGeom prst="roundRect">
            <a:avLst>
              <a:gd name="adj" fmla="val 12500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client veut des chaussettes en taille 35</a:t>
            </a:r>
            <a:endParaRPr lang="en-US" sz="950" dirty="0"/>
          </a:p>
        </p:txBody>
      </p:sp>
      <p:sp>
        <p:nvSpPr>
          <p:cNvPr id="30" name="Text 26"/>
          <p:cNvSpPr/>
          <p:nvPr/>
        </p:nvSpPr>
        <p:spPr>
          <a:xfrm>
            <a:off x="2551176" y="4434840"/>
            <a:ext cx="2066544" cy="365760"/>
          </a:xfrm>
          <a:prstGeom prst="roundRect">
            <a:avLst>
              <a:gd name="adj" fmla="val 12500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Montrer à Yanis comment se passe un anniversaire</a:t>
            </a:r>
            <a:endParaRPr lang="en-US" sz="950" dirty="0"/>
          </a:p>
        </p:txBody>
      </p:sp>
      <p:sp>
        <p:nvSpPr>
          <p:cNvPr id="31" name="Text 27"/>
          <p:cNvSpPr/>
          <p:nvPr/>
        </p:nvSpPr>
        <p:spPr>
          <a:xfrm>
            <a:off x="4690872" y="4434840"/>
            <a:ext cx="2066544" cy="365760"/>
          </a:xfrm>
          <a:prstGeom prst="roundRect">
            <a:avLst>
              <a:gd name="adj" fmla="val 12500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mail du fournisseur : la commande d’août</a:t>
            </a:r>
            <a:endParaRPr lang="en-US" sz="950" dirty="0"/>
          </a:p>
        </p:txBody>
      </p:sp>
      <p:sp>
        <p:nvSpPr>
          <p:cNvPr id="32" name="Text 28"/>
          <p:cNvSpPr/>
          <p:nvPr/>
        </p:nvSpPr>
        <p:spPr>
          <a:xfrm>
            <a:off x="6830568" y="4434840"/>
            <a:ext cx="2066544" cy="365760"/>
          </a:xfrm>
          <a:prstGeom prst="roundRect">
            <a:avLst>
              <a:gd name="adj" fmla="val 12500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Douze personnes à la caisse, Lise est seule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coor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coor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 2 · Mercredi 28 juillet</a:t>
            </a:r>
            <a:endParaRPr lang="en-US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Coordonner l’équipe · Exercices · AMUM 7</a:t>
            </a:r>
            <a:endParaRPr lang="en-US" sz="800" dirty="0"/>
          </a:p>
        </p:txBody>
      </p:sp>
      <p:sp>
        <p:nvSpPr>
          <p:cNvPr id="7" name="Text 3"/>
          <p:cNvSpPr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4"/>
          <p:cNvSpPr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client appelle à 11 h : peut-il réserver un troisième anniversaire, à 16 h ?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411480" y="1170432"/>
            <a:ext cx="3977640" cy="3611880"/>
          </a:xfrm>
          <a:prstGeom prst="roundRect">
            <a:avLst>
              <a:gd name="adj" fmla="val 1519"/>
            </a:avLst>
          </a:prstGeom>
          <a:solidFill>
            <a:srgbClr val="F4F8FC"/>
          </a:solidFill>
          <a:ln/>
        </p:spPr>
      </p:sp>
      <p:sp>
        <p:nvSpPr>
          <p:cNvPr id="10" name="Shape 6"/>
          <p:cNvSpPr/>
          <p:nvPr/>
        </p:nvSpPr>
        <p:spPr>
          <a:xfrm>
            <a:off x="411480" y="1170432"/>
            <a:ext cx="3977640" cy="329184"/>
          </a:xfrm>
          <a:prstGeom prst="roundRect">
            <a:avLst>
              <a:gd name="adj" fmla="val 16667"/>
            </a:avLst>
          </a:prstGeom>
          <a:solidFill>
            <a:srgbClr val="1E6FB5"/>
          </a:solidFill>
          <a:ln/>
        </p:spPr>
      </p:sp>
      <p:sp>
        <p:nvSpPr>
          <p:cNvPr id="11" name="Text 7"/>
          <p:cNvSpPr/>
          <p:nvPr/>
        </p:nvSpPr>
        <p:spPr>
          <a:xfrm>
            <a:off x="530352" y="1170432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données · de 13 h à 19 h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530352" y="1572768"/>
            <a:ext cx="374904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27000" indent="-1270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L’équipe : 5 personnes (Léa, Lise, Samia, Sophie, Yanis), une pause de 20 minutes chacune</a:t>
            </a:r>
            <a:endParaRPr lang="en-US" sz="1150" dirty="0"/>
          </a:p>
          <a:p>
            <a:pPr algn="l" marL="127000" indent="-1270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postes qu’on ne quitte pas : la caisse, le snack ; en semaine, une seule zone de saut est ouverte, donc un seul surveillant</a:t>
            </a:r>
            <a:endParaRPr lang="en-US" sz="1150" dirty="0"/>
          </a:p>
          <a:p>
            <a:pPr algn="l" marL="127000" indent="-1270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Déjà réservés : 2 anniversaires (1 h 15 de travail chacun) et 2 groupes de centre de loisirs (45 minutes chacun)</a:t>
            </a:r>
            <a:endParaRPr lang="en-US" sz="1150" dirty="0"/>
          </a:p>
          <a:p>
            <a:pPr algn="l" marL="127000" indent="-1270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seul rush, à 14 h : renfort caisse 1 h</a:t>
            </a:r>
            <a:endParaRPr lang="en-US" sz="1150" dirty="0"/>
          </a:p>
          <a:p>
            <a:pPr algn="l" marL="127000" indent="-1270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réassort : 45 minutes ; le nettoyage : 1 h ; coordonner : 1 h</a:t>
            </a:r>
            <a:endParaRPr lang="en-US" sz="1150" dirty="0"/>
          </a:p>
          <a:p>
            <a:pPr algn="l" marL="127000" indent="-1270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repère : garder environ 15 % du temps disponible</a:t>
            </a:r>
            <a:endParaRPr lang="en-US" sz="1150" dirty="0"/>
          </a:p>
        </p:txBody>
      </p:sp>
      <p:sp>
        <p:nvSpPr>
          <p:cNvPr id="13" name="Text 9"/>
          <p:cNvSpPr/>
          <p:nvPr/>
        </p:nvSpPr>
        <p:spPr>
          <a:xfrm>
            <a:off x="4572000" y="1170432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temps de présence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7315200" y="1170432"/>
            <a:ext cx="1600200" cy="329184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4572000" y="1554480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Moins les pauses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7315200" y="1554480"/>
            <a:ext cx="1600200" cy="329184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4572000" y="1938528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Moins les postes qu’on ne quitte pas</a:t>
            </a:r>
            <a:endParaRPr lang="en-US" sz="1150" dirty="0"/>
          </a:p>
        </p:txBody>
      </p:sp>
      <p:sp>
        <p:nvSpPr>
          <p:cNvPr id="18" name="Shape 14"/>
          <p:cNvSpPr/>
          <p:nvPr/>
        </p:nvSpPr>
        <p:spPr>
          <a:xfrm>
            <a:off x="7315200" y="1938528"/>
            <a:ext cx="1600200" cy="329184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4572000" y="2322576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temps disponible</a:t>
            </a:r>
            <a:endParaRPr lang="en-US" sz="1150" dirty="0"/>
          </a:p>
        </p:txBody>
      </p:sp>
      <p:sp>
        <p:nvSpPr>
          <p:cNvPr id="20" name="Shape 16"/>
          <p:cNvSpPr/>
          <p:nvPr/>
        </p:nvSpPr>
        <p:spPr>
          <a:xfrm>
            <a:off x="7315200" y="2322576"/>
            <a:ext cx="1600200" cy="329184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4572000" y="2706624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charge</a:t>
            </a:r>
            <a:endParaRPr lang="en-US" sz="1150" dirty="0"/>
          </a:p>
        </p:txBody>
      </p:sp>
      <p:sp>
        <p:nvSpPr>
          <p:cNvPr id="22" name="Shape 18"/>
          <p:cNvSpPr/>
          <p:nvPr/>
        </p:nvSpPr>
        <p:spPr>
          <a:xfrm>
            <a:off x="7315200" y="2706624"/>
            <a:ext cx="1600200" cy="329184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4572000" y="3090672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marge</a:t>
            </a:r>
            <a:endParaRPr lang="en-US" sz="1150" dirty="0"/>
          </a:p>
        </p:txBody>
      </p:sp>
      <p:sp>
        <p:nvSpPr>
          <p:cNvPr id="24" name="Shape 20"/>
          <p:cNvSpPr/>
          <p:nvPr/>
        </p:nvSpPr>
        <p:spPr>
          <a:xfrm>
            <a:off x="7315200" y="3090672"/>
            <a:ext cx="1600200" cy="329184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4572000" y="3474720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Avec un 3e anniversaire, la marge devient</a:t>
            </a:r>
            <a:endParaRPr lang="en-US" sz="1150" dirty="0"/>
          </a:p>
        </p:txBody>
      </p:sp>
      <p:sp>
        <p:nvSpPr>
          <p:cNvPr id="26" name="Shape 22"/>
          <p:cNvSpPr/>
          <p:nvPr/>
        </p:nvSpPr>
        <p:spPr>
          <a:xfrm>
            <a:off x="7315200" y="3474720"/>
            <a:ext cx="1600200" cy="329184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4572000" y="3886200"/>
            <a:ext cx="4343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Votre décision, et pourquoi :</a:t>
            </a:r>
            <a:endParaRPr lang="en-US" sz="1150" dirty="0"/>
          </a:p>
        </p:txBody>
      </p:sp>
      <p:sp>
        <p:nvSpPr>
          <p:cNvPr id="28" name="Shape 24"/>
          <p:cNvSpPr/>
          <p:nvPr/>
        </p:nvSpPr>
        <p:spPr>
          <a:xfrm>
            <a:off x="4572000" y="4133088"/>
            <a:ext cx="4343400" cy="649224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coor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coor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Atelier · L’anniversaire de Lucas</a:t>
            </a:r>
            <a:endParaRPr lang="en-US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Coordonner l’équipe · Exercices · AMUM 7</a:t>
            </a:r>
            <a:endParaRPr lang="en-US" sz="800" dirty="0"/>
          </a:p>
        </p:txBody>
      </p:sp>
      <p:sp>
        <p:nvSpPr>
          <p:cNvPr id="7" name="Text 3"/>
          <p:cNvSpPr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4"/>
          <p:cNvSpPr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Samedi 31 juillet, 14 h : Lucas, 8 ans, et onze copains. 1 h 15 de saut, puis 45 minutes en salle.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411480" y="1078992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L’équipe : Léa (assistante manager), Lise (caisse), Samia (snack), Sophie (anniversaires), Marc et Yanis (surveillance).</a:t>
            </a:r>
            <a:endParaRPr lang="en-US" sz="11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389888"/>
          <a:ext cx="8503920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4754880"/>
                <a:gridCol w="1554480"/>
                <a:gridCol w="914400"/>
              </a:tblGrid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Quand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5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tâche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5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5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Temps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5C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</a:tr>
            </a:tbl>
          </a:graphicData>
        </a:graphic>
      </p:graphicFrame>
      <p:sp>
        <p:nvSpPr>
          <p:cNvPr id="11" name="Text 6"/>
          <p:cNvSpPr/>
          <p:nvPr/>
        </p:nvSpPr>
        <p:spPr>
          <a:xfrm>
            <a:off x="411480" y="3858768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consigne écrite, pour la personne qui prépare la salle (quoi, comment, pour quand, pourquoi, c’est réussi si) :</a:t>
            </a:r>
            <a:endParaRPr lang="en-US" sz="1100" dirty="0"/>
          </a:p>
        </p:txBody>
      </p:sp>
      <p:sp>
        <p:nvSpPr>
          <p:cNvPr id="12" name="Shape 7"/>
          <p:cNvSpPr/>
          <p:nvPr/>
        </p:nvSpPr>
        <p:spPr>
          <a:xfrm>
            <a:off x="411480" y="4114800"/>
            <a:ext cx="8503920" cy="68580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coor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coor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Atelier · Les cartes imprévus</a:t>
            </a:r>
            <a:endParaRPr lang="en-US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Coordonner l’équipe · Exercices · AMUM 7</a:t>
            </a:r>
            <a:endParaRPr lang="en-US" sz="800" dirty="0"/>
          </a:p>
        </p:txBody>
      </p:sp>
      <p:sp>
        <p:nvSpPr>
          <p:cNvPr id="7" name="Text 3"/>
          <p:cNvSpPr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4"/>
          <p:cNvSpPr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ligne par carte tirée. La priorité : 1 sécurité · 2 client présent · 3 promis à heure fixe · 4 le reste.</a:t>
            </a:r>
            <a:endParaRPr lang="en-US" sz="13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188720"/>
          <a:ext cx="850392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868680"/>
                <a:gridCol w="3977640"/>
                <a:gridCol w="1463040"/>
                <a:gridCol w="146304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Carte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5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Priorité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5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décision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5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Qui agit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5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Qui prévenir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5C"/>
                    </a:solidFill>
                  </a:tcPr>
                </a:tc>
              </a:tr>
              <a:tr h="10515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</a:tr>
              <a:tr h="10515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</a:tr>
              <a:tr h="10515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D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coor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coor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cartes imprévus · à imprimer et découper</a:t>
            </a:r>
            <a:endParaRPr lang="en-US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Coordonner l’équipe · Exercices · AMUM 7</a:t>
            </a:r>
            <a:endParaRPr lang="en-US" sz="800" dirty="0"/>
          </a:p>
        </p:txBody>
      </p:sp>
      <p:sp>
        <p:nvSpPr>
          <p:cNvPr id="7" name="Text 3"/>
          <p:cNvSpPr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Shape 4"/>
          <p:cNvSpPr/>
          <p:nvPr/>
        </p:nvSpPr>
        <p:spPr>
          <a:xfrm>
            <a:off x="411480" y="914400"/>
            <a:ext cx="274320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64748B"/>
            </a:solidFill>
            <a:prstDash val="dash"/>
          </a:ln>
        </p:spPr>
      </p:sp>
      <p:sp>
        <p:nvSpPr>
          <p:cNvPr id="9" name="Shape 5"/>
          <p:cNvSpPr/>
          <p:nvPr/>
        </p:nvSpPr>
        <p:spPr>
          <a:xfrm>
            <a:off x="1490472" y="1078992"/>
            <a:ext cx="585216" cy="585216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10" name="Text 6"/>
          <p:cNvSpPr/>
          <p:nvPr/>
        </p:nvSpPr>
        <p:spPr>
          <a:xfrm>
            <a:off x="1490472" y="1078992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76072" y="1737360"/>
            <a:ext cx="24140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Sophie a de la fièvre : elle doit partir à 16 h.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576072" y="2487168"/>
            <a:ext cx="24140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REBOND &amp; CO · samedi 24 juillet</a:t>
            </a:r>
            <a:endParaRPr lang="en-US" sz="800" dirty="0"/>
          </a:p>
        </p:txBody>
      </p:sp>
      <p:sp>
        <p:nvSpPr>
          <p:cNvPr id="13" name="Shape 9"/>
          <p:cNvSpPr/>
          <p:nvPr/>
        </p:nvSpPr>
        <p:spPr>
          <a:xfrm>
            <a:off x="3291840" y="914400"/>
            <a:ext cx="274320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64748B"/>
            </a:solidFill>
            <a:prstDash val="dash"/>
          </a:ln>
        </p:spPr>
      </p:sp>
      <p:sp>
        <p:nvSpPr>
          <p:cNvPr id="14" name="Shape 10"/>
          <p:cNvSpPr/>
          <p:nvPr/>
        </p:nvSpPr>
        <p:spPr>
          <a:xfrm>
            <a:off x="4370832" y="1078992"/>
            <a:ext cx="585216" cy="585216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15" name="Text 11"/>
          <p:cNvSpPr/>
          <p:nvPr/>
        </p:nvSpPr>
        <p:spPr>
          <a:xfrm>
            <a:off x="4370832" y="1078992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3456432" y="1737360"/>
            <a:ext cx="24140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papa ne retrouve plus sa fille de 6 ans.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3456432" y="2487168"/>
            <a:ext cx="24140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REBOND &amp; CO · samedi 24 juillet</a:t>
            </a:r>
            <a:endParaRPr lang="en-US" sz="800" dirty="0"/>
          </a:p>
        </p:txBody>
      </p:sp>
      <p:sp>
        <p:nvSpPr>
          <p:cNvPr id="18" name="Shape 14"/>
          <p:cNvSpPr/>
          <p:nvPr/>
        </p:nvSpPr>
        <p:spPr>
          <a:xfrm>
            <a:off x="6172200" y="914400"/>
            <a:ext cx="274320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64748B"/>
            </a:solidFill>
            <a:prstDash val="dash"/>
          </a:ln>
        </p:spPr>
      </p:sp>
      <p:sp>
        <p:nvSpPr>
          <p:cNvPr id="19" name="Shape 15"/>
          <p:cNvSpPr/>
          <p:nvPr/>
        </p:nvSpPr>
        <p:spPr>
          <a:xfrm>
            <a:off x="7251192" y="1078992"/>
            <a:ext cx="585216" cy="585216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20" name="Text 16"/>
          <p:cNvSpPr/>
          <p:nvPr/>
        </p:nvSpPr>
        <p:spPr>
          <a:xfrm>
            <a:off x="7251192" y="1078992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2200" dirty="0"/>
          </a:p>
        </p:txBody>
      </p:sp>
      <p:sp>
        <p:nvSpPr>
          <p:cNvPr id="21" name="Text 17"/>
          <p:cNvSpPr/>
          <p:nvPr/>
        </p:nvSpPr>
        <p:spPr>
          <a:xfrm>
            <a:off x="6336792" y="1737360"/>
            <a:ext cx="24140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fuite d’eau dans les toilettes : le sol est inondé.</a:t>
            </a:r>
            <a:endParaRPr lang="en-US" sz="1400" dirty="0"/>
          </a:p>
        </p:txBody>
      </p:sp>
      <p:sp>
        <p:nvSpPr>
          <p:cNvPr id="22" name="Text 18"/>
          <p:cNvSpPr/>
          <p:nvPr/>
        </p:nvSpPr>
        <p:spPr>
          <a:xfrm>
            <a:off x="6336792" y="2487168"/>
            <a:ext cx="24140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REBOND &amp; CO · samedi 24 juillet</a:t>
            </a:r>
            <a:endParaRPr lang="en-US" sz="800" dirty="0"/>
          </a:p>
        </p:txBody>
      </p:sp>
      <p:sp>
        <p:nvSpPr>
          <p:cNvPr id="23" name="Shape 19"/>
          <p:cNvSpPr/>
          <p:nvPr/>
        </p:nvSpPr>
        <p:spPr>
          <a:xfrm>
            <a:off x="411480" y="2880360"/>
            <a:ext cx="274320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64748B"/>
            </a:solidFill>
            <a:prstDash val="dash"/>
          </a:ln>
        </p:spPr>
      </p:sp>
      <p:sp>
        <p:nvSpPr>
          <p:cNvPr id="24" name="Shape 20"/>
          <p:cNvSpPr/>
          <p:nvPr/>
        </p:nvSpPr>
        <p:spPr>
          <a:xfrm>
            <a:off x="1490472" y="3044952"/>
            <a:ext cx="585216" cy="585216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25" name="Text 21"/>
          <p:cNvSpPr/>
          <p:nvPr/>
        </p:nvSpPr>
        <p:spPr>
          <a:xfrm>
            <a:off x="1490472" y="3044952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2200" dirty="0"/>
          </a:p>
        </p:txBody>
      </p:sp>
      <p:sp>
        <p:nvSpPr>
          <p:cNvPr id="26" name="Text 22"/>
          <p:cNvSpPr/>
          <p:nvPr/>
        </p:nvSpPr>
        <p:spPr>
          <a:xfrm>
            <a:off x="576072" y="3703320"/>
            <a:ext cx="24140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Vingt adolescents arrivent à 16 h, sans réservation.</a:t>
            </a:r>
            <a:endParaRPr lang="en-US" sz="1400" dirty="0"/>
          </a:p>
        </p:txBody>
      </p:sp>
      <p:sp>
        <p:nvSpPr>
          <p:cNvPr id="27" name="Text 23"/>
          <p:cNvSpPr/>
          <p:nvPr/>
        </p:nvSpPr>
        <p:spPr>
          <a:xfrm>
            <a:off x="576072" y="4453128"/>
            <a:ext cx="24140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REBOND &amp; CO · samedi 24 juillet</a:t>
            </a:r>
            <a:endParaRPr lang="en-US" sz="800" dirty="0"/>
          </a:p>
        </p:txBody>
      </p:sp>
      <p:sp>
        <p:nvSpPr>
          <p:cNvPr id="28" name="Shape 24"/>
          <p:cNvSpPr/>
          <p:nvPr/>
        </p:nvSpPr>
        <p:spPr>
          <a:xfrm>
            <a:off x="3291840" y="2880360"/>
            <a:ext cx="274320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64748B"/>
            </a:solidFill>
            <a:prstDash val="dash"/>
          </a:ln>
        </p:spPr>
      </p:sp>
      <p:sp>
        <p:nvSpPr>
          <p:cNvPr id="29" name="Shape 25"/>
          <p:cNvSpPr/>
          <p:nvPr/>
        </p:nvSpPr>
        <p:spPr>
          <a:xfrm>
            <a:off x="4370832" y="3044952"/>
            <a:ext cx="585216" cy="585216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30" name="Text 26"/>
          <p:cNvSpPr/>
          <p:nvPr/>
        </p:nvSpPr>
        <p:spPr>
          <a:xfrm>
            <a:off x="4370832" y="3044952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2200" dirty="0"/>
          </a:p>
        </p:txBody>
      </p:sp>
      <p:sp>
        <p:nvSpPr>
          <p:cNvPr id="31" name="Text 27"/>
          <p:cNvSpPr/>
          <p:nvPr/>
        </p:nvSpPr>
        <p:spPr>
          <a:xfrm>
            <a:off x="3456432" y="3703320"/>
            <a:ext cx="24140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client s’énerve : il refuse d’acheter les chaussettes antidérapantes.</a:t>
            </a:r>
            <a:endParaRPr lang="en-US" sz="1400" dirty="0"/>
          </a:p>
        </p:txBody>
      </p:sp>
      <p:sp>
        <p:nvSpPr>
          <p:cNvPr id="32" name="Text 28"/>
          <p:cNvSpPr/>
          <p:nvPr/>
        </p:nvSpPr>
        <p:spPr>
          <a:xfrm>
            <a:off x="3456432" y="4453128"/>
            <a:ext cx="24140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REBOND &amp; CO · samedi 24 juillet</a:t>
            </a:r>
            <a:endParaRPr lang="en-US" sz="800" dirty="0"/>
          </a:p>
        </p:txBody>
      </p:sp>
      <p:sp>
        <p:nvSpPr>
          <p:cNvPr id="33" name="Shape 29"/>
          <p:cNvSpPr/>
          <p:nvPr/>
        </p:nvSpPr>
        <p:spPr>
          <a:xfrm>
            <a:off x="6172200" y="2880360"/>
            <a:ext cx="274320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64748B"/>
            </a:solidFill>
            <a:prstDash val="dash"/>
          </a:ln>
        </p:spPr>
      </p:sp>
      <p:sp>
        <p:nvSpPr>
          <p:cNvPr id="34" name="Shape 30"/>
          <p:cNvSpPr/>
          <p:nvPr/>
        </p:nvSpPr>
        <p:spPr>
          <a:xfrm>
            <a:off x="7251192" y="3044952"/>
            <a:ext cx="585216" cy="585216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35" name="Text 31"/>
          <p:cNvSpPr/>
          <p:nvPr/>
        </p:nvSpPr>
        <p:spPr>
          <a:xfrm>
            <a:off x="7251192" y="3044952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2200" dirty="0"/>
          </a:p>
        </p:txBody>
      </p:sp>
      <p:sp>
        <p:nvSpPr>
          <p:cNvPr id="36" name="Text 32"/>
          <p:cNvSpPr/>
          <p:nvPr/>
        </p:nvSpPr>
        <p:spPr>
          <a:xfrm>
            <a:off x="6336792" y="3703320"/>
            <a:ext cx="24140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fournisseur de ballons appelle pour la commande d’août.</a:t>
            </a:r>
            <a:endParaRPr lang="en-US" sz="1400" dirty="0"/>
          </a:p>
        </p:txBody>
      </p:sp>
      <p:sp>
        <p:nvSpPr>
          <p:cNvPr id="37" name="Text 33"/>
          <p:cNvSpPr/>
          <p:nvPr/>
        </p:nvSpPr>
        <p:spPr>
          <a:xfrm>
            <a:off x="6336792" y="4453128"/>
            <a:ext cx="24140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REBOND &amp; CO · samedi 24 juillet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JMSA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JMSA · AB</dc:creator>
  <cp:lastModifiedBy>JMSA · AB</cp:lastModifiedBy>
  <cp:revision>1</cp:revision>
  <dcterms:created xsi:type="dcterms:W3CDTF">2026-11-02T13:26:15Z</dcterms:created>
  <dcterms:modified xsi:type="dcterms:W3CDTF">2026-11-02T13:26:15Z</dcterms:modified>
</cp:coreProperties>
</file>